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306" r:id="rId3"/>
    <p:sldId id="277" r:id="rId4"/>
    <p:sldId id="279" r:id="rId5"/>
    <p:sldId id="284" r:id="rId6"/>
    <p:sldId id="307" r:id="rId7"/>
    <p:sldId id="308" r:id="rId8"/>
    <p:sldId id="310" r:id="rId9"/>
    <p:sldId id="309" r:id="rId10"/>
    <p:sldId id="311" r:id="rId11"/>
    <p:sldId id="312" r:id="rId12"/>
    <p:sldId id="319" r:id="rId13"/>
    <p:sldId id="318" r:id="rId14"/>
    <p:sldId id="320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63528" y="923731"/>
            <a:ext cx="119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Suite on HANA – Replace existing Any DB with HANA – SAP Product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S/4HANA – is also a product which is successor of Suite on HANA, Only runs on HANA – 2029 (all companies will be S/4)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on HANA – Technology on which these products are designed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Code push down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Code-to-data-paradigm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Most of the processing is pushed down to DB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545700"/>
            <a:ext cx="8466667" cy="3504762"/>
          </a:xfrm>
          <a:prstGeom prst="rect">
            <a:avLst/>
          </a:prstGeom>
        </p:spPr>
      </p:pic>
      <p:sp>
        <p:nvSpPr>
          <p:cNvPr id="2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SAP HANA Architecture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07544" y="923731"/>
            <a:ext cx="1169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 </a:t>
            </a:r>
            <a:r>
              <a:rPr lang="en-US" sz="1800" b="1" dirty="0">
                <a:solidFill>
                  <a:schemeClr val="bg1"/>
                </a:solidFill>
              </a:rPr>
              <a:t>Architecture</a:t>
            </a:r>
            <a:r>
              <a:rPr lang="en-US" sz="1800" dirty="0">
                <a:solidFill>
                  <a:schemeClr val="bg1"/>
                </a:solidFill>
              </a:rPr>
              <a:t> Overview.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comprises multiple isolated databases and may consist of one host or a cluster of several hosts.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is identified by a single system ID (SID) and contains one or more tenant databases and one system database.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847061"/>
            <a:ext cx="10811650" cy="4606748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system Design Work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46D0E3E-8280-4307-8EF1-F5FC0DD00DFF}"/>
              </a:ext>
            </a:extLst>
          </p:cNvPr>
          <p:cNvSpPr/>
          <p:nvPr/>
        </p:nvSpPr>
        <p:spPr>
          <a:xfrm>
            <a:off x="4437761" y="1729289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 System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DAC2670-2AC9-4E78-9D45-7BA2AA88FA07}"/>
              </a:ext>
            </a:extLst>
          </p:cNvPr>
          <p:cNvSpPr/>
          <p:nvPr/>
        </p:nvSpPr>
        <p:spPr>
          <a:xfrm>
            <a:off x="4994084" y="223538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0FC30FB-3BDF-468D-8FCB-DD3D23131371}"/>
              </a:ext>
            </a:extLst>
          </p:cNvPr>
          <p:cNvSpPr/>
          <p:nvPr/>
        </p:nvSpPr>
        <p:spPr>
          <a:xfrm>
            <a:off x="4994084" y="277640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5" name="Arrow: Up-Down 4">
            <a:extLst>
              <a:ext uri="{FF2B5EF4-FFF2-40B4-BE49-F238E27FC236}">
                <a16:creationId xmlns="" xmlns:a16="http://schemas.microsoft.com/office/drawing/2014/main" id="{C09FD59C-506D-4DA2-9271-DD4BF3AB3E19}"/>
              </a:ext>
            </a:extLst>
          </p:cNvPr>
          <p:cNvSpPr/>
          <p:nvPr/>
        </p:nvSpPr>
        <p:spPr>
          <a:xfrm>
            <a:off x="5481764" y="2479224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AF85C8E-202B-4BAD-946C-E600065E167A}"/>
              </a:ext>
            </a:extLst>
          </p:cNvPr>
          <p:cNvSpPr/>
          <p:nvPr/>
        </p:nvSpPr>
        <p:spPr>
          <a:xfrm>
            <a:off x="159556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E57E313-4958-4468-BC54-6253E1341E77}"/>
              </a:ext>
            </a:extLst>
          </p:cNvPr>
          <p:cNvSpPr/>
          <p:nvPr/>
        </p:nvSpPr>
        <p:spPr>
          <a:xfrm>
            <a:off x="159556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Santa Clara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BFA0D0D-3CE0-4E8D-B7F1-9DF12E36BE8C}"/>
              </a:ext>
            </a:extLst>
          </p:cNvPr>
          <p:cNvSpPr/>
          <p:nvPr/>
        </p:nvSpPr>
        <p:spPr>
          <a:xfrm>
            <a:off x="745534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NYC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C6DC463-6554-43E3-B228-58B13DA2F266}"/>
              </a:ext>
            </a:extLst>
          </p:cNvPr>
          <p:cNvSpPr/>
          <p:nvPr/>
        </p:nvSpPr>
        <p:spPr>
          <a:xfrm>
            <a:off x="744010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Kings County</a:t>
            </a:r>
          </a:p>
        </p:txBody>
      </p:sp>
      <p:cxnSp>
        <p:nvCxnSpPr>
          <p:cNvPr id="20" name="Connector: Elbow 10">
            <a:extLst>
              <a:ext uri="{FF2B5EF4-FFF2-40B4-BE49-F238E27FC236}">
                <a16:creationId xmlns="" xmlns:a16="http://schemas.microsoft.com/office/drawing/2014/main" id="{3C57E9BD-3FF1-47E7-BB61-F1C5B50B0C40}"/>
              </a:ext>
            </a:extLst>
          </p:cNvPr>
          <p:cNvCxnSpPr>
            <a:stCxn id="16" idx="3"/>
          </p:cNvCxnSpPr>
          <p:nvPr/>
        </p:nvCxnSpPr>
        <p:spPr>
          <a:xfrm>
            <a:off x="3401504" y="1507674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="" xmlns:a16="http://schemas.microsoft.com/office/drawing/2014/main" id="{F7F62CEE-CD98-480F-BDF3-E38F83244E89}"/>
              </a:ext>
            </a:extLst>
          </p:cNvPr>
          <p:cNvCxnSpPr>
            <a:stCxn id="17" idx="3"/>
          </p:cNvCxnSpPr>
          <p:nvPr/>
        </p:nvCxnSpPr>
        <p:spPr>
          <a:xfrm>
            <a:off x="3401504" y="2185854"/>
            <a:ext cx="1043940" cy="12700"/>
          </a:xfrm>
          <a:prstGeom prst="bentConnector3">
            <a:avLst>
              <a:gd name="adj1" fmla="val 9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14">
            <a:extLst>
              <a:ext uri="{FF2B5EF4-FFF2-40B4-BE49-F238E27FC236}">
                <a16:creationId xmlns="" xmlns:a16="http://schemas.microsoft.com/office/drawing/2014/main" id="{7E5BECBA-48DD-4E81-B0F7-6850999F1E6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518084" y="1507674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="" xmlns:a16="http://schemas.microsoft.com/office/drawing/2014/main" id="{312CC47B-564B-4A5A-8729-F73423B933F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6518084" y="2185854"/>
            <a:ext cx="922020" cy="6350"/>
          </a:xfrm>
          <a:prstGeom prst="bentConnector3">
            <a:avLst>
              <a:gd name="adj1" fmla="val 95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25235D3-C209-49D3-BD61-951FCC95BBEB}"/>
              </a:ext>
            </a:extLst>
          </p:cNvPr>
          <p:cNvSpPr txBox="1"/>
          <p:nvPr/>
        </p:nvSpPr>
        <p:spPr>
          <a:xfrm>
            <a:off x="4563554" y="105273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is new Gold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EC2E21FA-CBF9-4174-B928-FA91A1B8BEFE}"/>
              </a:ext>
            </a:extLst>
          </p:cNvPr>
          <p:cNvSpPr/>
          <p:nvPr/>
        </p:nvSpPr>
        <p:spPr>
          <a:xfrm>
            <a:off x="4773104" y="4329613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Business Warehouse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(SAP BW)</a:t>
            </a:r>
          </a:p>
        </p:txBody>
      </p:sp>
      <p:cxnSp>
        <p:nvCxnSpPr>
          <p:cNvPr id="26" name="Connector: Elbow 20">
            <a:extLst>
              <a:ext uri="{FF2B5EF4-FFF2-40B4-BE49-F238E27FC236}">
                <a16:creationId xmlns="" xmlns:a16="http://schemas.microsoft.com/office/drawing/2014/main" id="{649872E7-4EF6-41D9-B19B-672AAA46BDD5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5324570" y="3273259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635FC6C-29CE-4257-8F49-720CEDC34446}"/>
              </a:ext>
            </a:extLst>
          </p:cNvPr>
          <p:cNvSpPr/>
          <p:nvPr/>
        </p:nvSpPr>
        <p:spPr>
          <a:xfrm>
            <a:off x="9954704" y="1820094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ORAFIN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61026099-AB90-44DB-8E00-CBF6ED39BD5A}"/>
              </a:ext>
            </a:extLst>
          </p:cNvPr>
          <p:cNvSpPr/>
          <p:nvPr/>
        </p:nvSpPr>
        <p:spPr>
          <a:xfrm>
            <a:off x="9954704" y="227919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Salesforce.com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EB99389B-91C7-4A37-8AC0-E9749B160AAC}"/>
              </a:ext>
            </a:extLst>
          </p:cNvPr>
          <p:cNvSpPr/>
          <p:nvPr/>
        </p:nvSpPr>
        <p:spPr>
          <a:xfrm>
            <a:off x="9954704" y="2749733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Workday</a:t>
            </a:r>
          </a:p>
        </p:txBody>
      </p:sp>
      <p:cxnSp>
        <p:nvCxnSpPr>
          <p:cNvPr id="30" name="Connector: Elbow 26">
            <a:extLst>
              <a:ext uri="{FF2B5EF4-FFF2-40B4-BE49-F238E27FC236}">
                <a16:creationId xmlns="" xmlns:a16="http://schemas.microsoft.com/office/drawing/2014/main" id="{DEA56828-3CCF-47A7-B12C-0111EFBDF060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rot="10800000" flipV="1">
            <a:off x="7988744" y="2027739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9">
            <a:extLst>
              <a:ext uri="{FF2B5EF4-FFF2-40B4-BE49-F238E27FC236}">
                <a16:creationId xmlns="" xmlns:a16="http://schemas.microsoft.com/office/drawing/2014/main" id="{6EC5AF15-2696-4C5F-A4F2-92A18731DC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4164" y="2486844"/>
            <a:ext cx="510540" cy="10191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="" xmlns:a16="http://schemas.microsoft.com/office/drawing/2014/main" id="{0E8402FC-955F-4B3B-AC6D-161FBE15333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9444164" y="2957378"/>
            <a:ext cx="510540" cy="6286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7EE73DE-1770-4A3B-947C-FFCFC6EFB9E9}"/>
              </a:ext>
            </a:extLst>
          </p:cNvPr>
          <p:cNvSpPr txBox="1"/>
          <p:nvPr/>
        </p:nvSpPr>
        <p:spPr>
          <a:xfrm>
            <a:off x="4895024" y="5230044"/>
            <a:ext cx="6949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we got 10k leads from marketing, how many labors I need to fulfil demand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A70DB74-F5AC-4E13-9B11-8E270BB045A6}"/>
              </a:ext>
            </a:extLst>
          </p:cNvPr>
          <p:cNvSpPr txBox="1"/>
          <p:nvPr/>
        </p:nvSpPr>
        <p:spPr>
          <a:xfrm>
            <a:off x="6735256" y="3364393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ETL = Extraction Transformation and Loading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SLT, BODS, DXC, 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C081F16-4F13-4930-B409-86D98F08FA25}"/>
              </a:ext>
            </a:extLst>
          </p:cNvPr>
          <p:cNvSpPr/>
          <p:nvPr/>
        </p:nvSpPr>
        <p:spPr>
          <a:xfrm>
            <a:off x="9764204" y="428772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6A0A75BA-19C1-4A26-97D1-BE64A667E5A5}"/>
              </a:ext>
            </a:extLst>
          </p:cNvPr>
          <p:cNvSpPr/>
          <p:nvPr/>
        </p:nvSpPr>
        <p:spPr>
          <a:xfrm>
            <a:off x="10463338" y="405784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1461C3E4-7F6C-4553-A11E-0383D9A5738C}"/>
              </a:ext>
            </a:extLst>
          </p:cNvPr>
          <p:cNvSpPr/>
          <p:nvPr/>
        </p:nvSpPr>
        <p:spPr>
          <a:xfrm>
            <a:off x="10286172" y="47519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1C554D08-B6BC-4A71-A026-A267F35DCF0F}"/>
              </a:ext>
            </a:extLst>
          </p:cNvPr>
          <p:cNvSpPr/>
          <p:nvPr/>
        </p:nvSpPr>
        <p:spPr>
          <a:xfrm>
            <a:off x="11082462" y="44795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39" name="Connector: Elbow 40">
            <a:extLst>
              <a:ext uri="{FF2B5EF4-FFF2-40B4-BE49-F238E27FC236}">
                <a16:creationId xmlns="" xmlns:a16="http://schemas.microsoft.com/office/drawing/2014/main" id="{05366A46-CBAB-4CAC-A213-C0A3AB63CA3B}"/>
              </a:ext>
            </a:extLst>
          </p:cNvPr>
          <p:cNvCxnSpPr>
            <a:stCxn id="35" idx="0"/>
            <a:endCxn id="36" idx="1"/>
          </p:cNvCxnSpPr>
          <p:nvPr/>
        </p:nvCxnSpPr>
        <p:spPr>
          <a:xfrm rot="5400000" flipH="1" flipV="1">
            <a:off x="10157260" y="3981645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42">
            <a:extLst>
              <a:ext uri="{FF2B5EF4-FFF2-40B4-BE49-F238E27FC236}">
                <a16:creationId xmlns="" xmlns:a16="http://schemas.microsoft.com/office/drawing/2014/main" id="{2218DB55-DCE4-4249-9EA7-435D2FD5569A}"/>
              </a:ext>
            </a:extLst>
          </p:cNvPr>
          <p:cNvCxnSpPr>
            <a:stCxn id="35" idx="3"/>
            <a:endCxn id="37" idx="0"/>
          </p:cNvCxnSpPr>
          <p:nvPr/>
        </p:nvCxnSpPr>
        <p:spPr>
          <a:xfrm>
            <a:off x="10118535" y="4427414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4">
            <a:extLst>
              <a:ext uri="{FF2B5EF4-FFF2-40B4-BE49-F238E27FC236}">
                <a16:creationId xmlns="" xmlns:a16="http://schemas.microsoft.com/office/drawing/2014/main" id="{7BD7D1E1-A6CA-4882-9658-794B7168AE28}"/>
              </a:ext>
            </a:extLst>
          </p:cNvPr>
          <p:cNvCxnSpPr>
            <a:stCxn id="37" idx="3"/>
            <a:endCxn id="38" idx="2"/>
          </p:cNvCxnSpPr>
          <p:nvPr/>
        </p:nvCxnSpPr>
        <p:spPr>
          <a:xfrm flipV="1">
            <a:off x="10640503" y="4758884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2FC265E-94BE-4F7A-8528-FD3197AC9CAA}"/>
              </a:ext>
            </a:extLst>
          </p:cNvPr>
          <p:cNvSpPr txBox="1"/>
          <p:nvPr/>
        </p:nvSpPr>
        <p:spPr>
          <a:xfrm>
            <a:off x="9764204" y="3553644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Arrow: Left 46">
            <a:extLst>
              <a:ext uri="{FF2B5EF4-FFF2-40B4-BE49-F238E27FC236}">
                <a16:creationId xmlns="" xmlns:a16="http://schemas.microsoft.com/office/drawing/2014/main" id="{E935383B-C49B-4B4F-B56E-CAE534601BEF}"/>
              </a:ext>
            </a:extLst>
          </p:cNvPr>
          <p:cNvSpPr/>
          <p:nvPr/>
        </p:nvSpPr>
        <p:spPr>
          <a:xfrm>
            <a:off x="2271204" y="3699368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OLAP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Online Analytic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92FFE3DA-BEE5-4DDD-A112-99DCBD2DA757}"/>
              </a:ext>
            </a:extLst>
          </p:cNvPr>
          <p:cNvSpPr/>
          <p:nvPr/>
        </p:nvSpPr>
        <p:spPr>
          <a:xfrm>
            <a:off x="102044" y="355364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BOBJ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A860100E-E3C1-4993-9805-0CFA0A927083}"/>
              </a:ext>
            </a:extLst>
          </p:cNvPr>
          <p:cNvSpPr/>
          <p:nvPr/>
        </p:nvSpPr>
        <p:spPr>
          <a:xfrm>
            <a:off x="96332" y="414038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Crystal Report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1472DB28-1841-4554-BAD5-778B4E3FF12D}"/>
              </a:ext>
            </a:extLst>
          </p:cNvPr>
          <p:cNvSpPr/>
          <p:nvPr/>
        </p:nvSpPr>
        <p:spPr>
          <a:xfrm>
            <a:off x="96332" y="472648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Power BI, Tableu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5C6DD49C-A11F-4983-9ACC-884309D566BD}"/>
              </a:ext>
            </a:extLst>
          </p:cNvPr>
          <p:cNvSpPr/>
          <p:nvPr/>
        </p:nvSpPr>
        <p:spPr>
          <a:xfrm>
            <a:off x="96331" y="530655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Analytics Cloud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0D023427-A417-4863-B929-D5432D132029}"/>
              </a:ext>
            </a:extLst>
          </p:cNvPr>
          <p:cNvSpPr/>
          <p:nvPr/>
        </p:nvSpPr>
        <p:spPr>
          <a:xfrm>
            <a:off x="96330" y="5911382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</p:txBody>
      </p:sp>
      <p:sp>
        <p:nvSpPr>
          <p:cNvPr id="49" name="Rectangle: Rounded Corners 52">
            <a:extLst>
              <a:ext uri="{FF2B5EF4-FFF2-40B4-BE49-F238E27FC236}">
                <a16:creationId xmlns="" xmlns:a16="http://schemas.microsoft.com/office/drawing/2014/main" id="{11B1A11E-B1CA-486D-B2BF-4ABA6741EF9E}"/>
              </a:ext>
            </a:extLst>
          </p:cNvPr>
          <p:cNvSpPr/>
          <p:nvPr/>
        </p:nvSpPr>
        <p:spPr>
          <a:xfrm>
            <a:off x="587820" y="2579702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 (Read and Write) – Analytics+Trans</a:t>
            </a:r>
          </a:p>
        </p:txBody>
      </p:sp>
    </p:spTree>
    <p:extLst>
      <p:ext uri="{BB962C8B-B14F-4D97-AF65-F5344CB8AC3E}">
        <p14:creationId xmlns:p14="http://schemas.microsoft.com/office/powerpoint/2010/main" val="1397579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xmlns="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xmlns="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/>
          <p:nvPr/>
        </p:nvSpPr>
        <p:spPr>
          <a:xfrm>
            <a:off x="670363" y="1094263"/>
            <a:ext cx="1828997" cy="1747041"/>
          </a:xfrm>
          <a:custGeom>
            <a:avLst/>
            <a:gdLst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81349 w 1681349"/>
              <a:gd name="connsiteY2" fmla="*/ 3005172 h 3005172"/>
              <a:gd name="connsiteX3" fmla="*/ 0 w 1681349"/>
              <a:gd name="connsiteY3" fmla="*/ 3005172 h 3005172"/>
              <a:gd name="connsiteX4" fmla="*/ 0 w 1681349"/>
              <a:gd name="connsiteY4" fmla="*/ 0 h 3005172"/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67402 w 1681349"/>
              <a:gd name="connsiteY2" fmla="*/ 1645796 h 3005172"/>
              <a:gd name="connsiteX3" fmla="*/ 1681349 w 1681349"/>
              <a:gd name="connsiteY3" fmla="*/ 3005172 h 3005172"/>
              <a:gd name="connsiteX4" fmla="*/ 0 w 1681349"/>
              <a:gd name="connsiteY4" fmla="*/ 3005172 h 3005172"/>
              <a:gd name="connsiteX5" fmla="*/ 0 w 1681349"/>
              <a:gd name="connsiteY5" fmla="*/ 0 h 3005172"/>
              <a:gd name="connsiteX0" fmla="*/ 0 w 3176162"/>
              <a:gd name="connsiteY0" fmla="*/ 0 h 3005172"/>
              <a:gd name="connsiteX1" fmla="*/ 1681349 w 3176162"/>
              <a:gd name="connsiteY1" fmla="*/ 0 h 3005172"/>
              <a:gd name="connsiteX2" fmla="*/ 3176162 w 3176162"/>
              <a:gd name="connsiteY2" fmla="*/ 2986916 h 3005172"/>
              <a:gd name="connsiteX3" fmla="*/ 1681349 w 3176162"/>
              <a:gd name="connsiteY3" fmla="*/ 3005172 h 3005172"/>
              <a:gd name="connsiteX4" fmla="*/ 0 w 3176162"/>
              <a:gd name="connsiteY4" fmla="*/ 3005172 h 3005172"/>
              <a:gd name="connsiteX5" fmla="*/ 0 w 3176162"/>
              <a:gd name="connsiteY5" fmla="*/ 0 h 3005172"/>
              <a:gd name="connsiteX0" fmla="*/ 8999 w 3185161"/>
              <a:gd name="connsiteY0" fmla="*/ 0 h 3005172"/>
              <a:gd name="connsiteX1" fmla="*/ 1690348 w 3185161"/>
              <a:gd name="connsiteY1" fmla="*/ 0 h 3005172"/>
              <a:gd name="connsiteX2" fmla="*/ 3185161 w 3185161"/>
              <a:gd name="connsiteY2" fmla="*/ 2986916 h 3005172"/>
              <a:gd name="connsiteX3" fmla="*/ 1690348 w 3185161"/>
              <a:gd name="connsiteY3" fmla="*/ 3005172 h 3005172"/>
              <a:gd name="connsiteX4" fmla="*/ 8999 w 3185161"/>
              <a:gd name="connsiteY4" fmla="*/ 3005172 h 3005172"/>
              <a:gd name="connsiteX5" fmla="*/ 0 w 3185161"/>
              <a:gd name="connsiteY5" fmla="*/ 1676276 h 3005172"/>
              <a:gd name="connsiteX6" fmla="*/ 8999 w 3185161"/>
              <a:gd name="connsiteY6" fmla="*/ 0 h 300517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403 w 3176565"/>
              <a:gd name="connsiteY0" fmla="*/ 0 h 3020412"/>
              <a:gd name="connsiteX1" fmla="*/ 1681752 w 3176565"/>
              <a:gd name="connsiteY1" fmla="*/ 0 h 3020412"/>
              <a:gd name="connsiteX2" fmla="*/ 3176565 w 3176565"/>
              <a:gd name="connsiteY2" fmla="*/ 2986916 h 3020412"/>
              <a:gd name="connsiteX3" fmla="*/ 1681752 w 3176565"/>
              <a:gd name="connsiteY3" fmla="*/ 3005172 h 3020412"/>
              <a:gd name="connsiteX4" fmla="*/ 838603 w 3176565"/>
              <a:gd name="connsiteY4" fmla="*/ 3020412 h 3020412"/>
              <a:gd name="connsiteX5" fmla="*/ 9246 w 3176565"/>
              <a:gd name="connsiteY5" fmla="*/ 1676276 h 3020412"/>
              <a:gd name="connsiteX6" fmla="*/ 403 w 3176565"/>
              <a:gd name="connsiteY6" fmla="*/ 0 h 3020412"/>
              <a:gd name="connsiteX0" fmla="*/ 0 w 3176162"/>
              <a:gd name="connsiteY0" fmla="*/ 0 h 3020412"/>
              <a:gd name="connsiteX1" fmla="*/ 1681349 w 3176162"/>
              <a:gd name="connsiteY1" fmla="*/ 0 h 3020412"/>
              <a:gd name="connsiteX2" fmla="*/ 3176162 w 3176162"/>
              <a:gd name="connsiteY2" fmla="*/ 2986916 h 3020412"/>
              <a:gd name="connsiteX3" fmla="*/ 1681349 w 3176162"/>
              <a:gd name="connsiteY3" fmla="*/ 3005172 h 3020412"/>
              <a:gd name="connsiteX4" fmla="*/ 838200 w 3176162"/>
              <a:gd name="connsiteY4" fmla="*/ 3020412 h 3020412"/>
              <a:gd name="connsiteX5" fmla="*/ 8843 w 3176162"/>
              <a:gd name="connsiteY5" fmla="*/ 1676276 h 3020412"/>
              <a:gd name="connsiteX6" fmla="*/ 0 w 3176162"/>
              <a:gd name="connsiteY6" fmla="*/ 0 h 3020412"/>
              <a:gd name="connsiteX0" fmla="*/ 0 w 3202924"/>
              <a:gd name="connsiteY0" fmla="*/ 0 h 3022600"/>
              <a:gd name="connsiteX1" fmla="*/ 1681349 w 3202924"/>
              <a:gd name="connsiteY1" fmla="*/ 0 h 3022600"/>
              <a:gd name="connsiteX2" fmla="*/ 3202924 w 3202924"/>
              <a:gd name="connsiteY2" fmla="*/ 3022600 h 3022600"/>
              <a:gd name="connsiteX3" fmla="*/ 1681349 w 3202924"/>
              <a:gd name="connsiteY3" fmla="*/ 3005172 h 3022600"/>
              <a:gd name="connsiteX4" fmla="*/ 838200 w 3202924"/>
              <a:gd name="connsiteY4" fmla="*/ 3020412 h 3022600"/>
              <a:gd name="connsiteX5" fmla="*/ 8843 w 3202924"/>
              <a:gd name="connsiteY5" fmla="*/ 1676276 h 3022600"/>
              <a:gd name="connsiteX6" fmla="*/ 0 w 3202924"/>
              <a:gd name="connsiteY6" fmla="*/ 0 h 302260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8843 w 3202924"/>
              <a:gd name="connsiteY5" fmla="*/ 1676276 h 3027910"/>
              <a:gd name="connsiteX6" fmla="*/ 0 w 3202924"/>
              <a:gd name="connsiteY6" fmla="*/ 0 h 302791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38833 w 3202924"/>
              <a:gd name="connsiteY5" fmla="*/ 626589 h 3027910"/>
              <a:gd name="connsiteX6" fmla="*/ 0 w 3202924"/>
              <a:gd name="connsiteY6" fmla="*/ 0 h 3027910"/>
              <a:gd name="connsiteX0" fmla="*/ 13957 w 3164396"/>
              <a:gd name="connsiteY0" fmla="*/ 0 h 3027910"/>
              <a:gd name="connsiteX1" fmla="*/ 1642821 w 3164396"/>
              <a:gd name="connsiteY1" fmla="*/ 0 h 3027910"/>
              <a:gd name="connsiteX2" fmla="*/ 3164396 w 3164396"/>
              <a:gd name="connsiteY2" fmla="*/ 3022600 h 3027910"/>
              <a:gd name="connsiteX3" fmla="*/ 1642821 w 3164396"/>
              <a:gd name="connsiteY3" fmla="*/ 3005172 h 3027910"/>
              <a:gd name="connsiteX4" fmla="*/ 1384498 w 3164396"/>
              <a:gd name="connsiteY4" fmla="*/ 3027910 h 3027910"/>
              <a:gd name="connsiteX5" fmla="*/ 305 w 3164396"/>
              <a:gd name="connsiteY5" fmla="*/ 626589 h 3027910"/>
              <a:gd name="connsiteX6" fmla="*/ 13957 w 3164396"/>
              <a:gd name="connsiteY6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377228 w 3164394"/>
              <a:gd name="connsiteY5" fmla="*/ 1278338 h 3027910"/>
              <a:gd name="connsiteX6" fmla="*/ 303 w 3164394"/>
              <a:gd name="connsiteY6" fmla="*/ 626589 h 3027910"/>
              <a:gd name="connsiteX7" fmla="*/ 13955 w 3164394"/>
              <a:gd name="connsiteY7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407220 w 3164394"/>
              <a:gd name="connsiteY5" fmla="*/ 1308328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257264 w 3164394"/>
              <a:gd name="connsiteY5" fmla="*/ 1398301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2600"/>
              <a:gd name="connsiteX1" fmla="*/ 1642819 w 3164394"/>
              <a:gd name="connsiteY1" fmla="*/ 0 h 3022600"/>
              <a:gd name="connsiteX2" fmla="*/ 3164394 w 3164394"/>
              <a:gd name="connsiteY2" fmla="*/ 3022600 h 3022600"/>
              <a:gd name="connsiteX3" fmla="*/ 1642819 w 3164394"/>
              <a:gd name="connsiteY3" fmla="*/ 3005172 h 3022600"/>
              <a:gd name="connsiteX4" fmla="*/ 1129573 w 3164394"/>
              <a:gd name="connsiteY4" fmla="*/ 2975425 h 3022600"/>
              <a:gd name="connsiteX5" fmla="*/ 257264 w 3164394"/>
              <a:gd name="connsiteY5" fmla="*/ 1398301 h 3022600"/>
              <a:gd name="connsiteX6" fmla="*/ 377228 w 3164394"/>
              <a:gd name="connsiteY6" fmla="*/ 1278338 h 3022600"/>
              <a:gd name="connsiteX7" fmla="*/ 303 w 3164394"/>
              <a:gd name="connsiteY7" fmla="*/ 626589 h 3022600"/>
              <a:gd name="connsiteX8" fmla="*/ 13955 w 3164394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394" h="3022600">
                <a:moveTo>
                  <a:pt x="13955" y="0"/>
                </a:moveTo>
                <a:lnTo>
                  <a:pt x="1642819" y="0"/>
                </a:lnTo>
                <a:lnTo>
                  <a:pt x="3164394" y="3022600"/>
                </a:lnTo>
                <a:lnTo>
                  <a:pt x="1642819" y="3005172"/>
                </a:lnTo>
                <a:lnTo>
                  <a:pt x="1129573" y="2975425"/>
                </a:lnTo>
                <a:lnTo>
                  <a:pt x="257264" y="1398301"/>
                </a:lnTo>
                <a:lnTo>
                  <a:pt x="377228" y="1278338"/>
                </a:lnTo>
                <a:lnTo>
                  <a:pt x="303" y="626589"/>
                </a:lnTo>
                <a:cubicBezTo>
                  <a:pt x="-2645" y="67830"/>
                  <a:pt x="16903" y="558759"/>
                  <a:pt x="13955" y="0"/>
                </a:cubicBezTo>
                <a:close/>
              </a:path>
            </a:pathLst>
          </a:custGeom>
          <a:gradFill flip="none" rotWithShape="1">
            <a:gsLst>
              <a:gs pos="46000">
                <a:schemeClr val="tx1"/>
              </a:gs>
              <a:gs pos="87000">
                <a:schemeClr val="tx1"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atua One" pitchFamily="2" charset="0"/>
              </a:rPr>
              <a:t>ANUBHAV TRANINGS </a:t>
            </a: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/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YOU WILL….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CONNECT | MIGRATE | UNDERSTAND |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BUILD | DELIVER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LEARN….</a:t>
            </a:r>
            <a:b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 smtClean="0">
                <a:solidFill>
                  <a:schemeClr val="bg1"/>
                </a:solidFill>
                <a:latin typeface="Patua One" pitchFamily="2" charset="0"/>
              </a:rPr>
              <a:t>TOOL | TECHNOLOGY | TECHNIQUES</a:t>
            </a:r>
            <a:endParaRPr lang="en-IN" sz="3600" dirty="0">
              <a:solidFill>
                <a:schemeClr val="bg1"/>
              </a:solidFill>
              <a:latin typeface="Patua One" pitchFamily="2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349996" y="4293096"/>
            <a:ext cx="9217024" cy="17526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Anubhav Oberoy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72596" y="1094724"/>
            <a:ext cx="957320" cy="810276"/>
            <a:chOff x="-385763" y="3733801"/>
            <a:chExt cx="1984375" cy="1679575"/>
          </a:xfrm>
          <a:solidFill>
            <a:schemeClr val="bg1"/>
          </a:solidFill>
        </p:grpSpPr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-385763" y="3733801"/>
              <a:ext cx="920750" cy="1679575"/>
            </a:xfrm>
            <a:custGeom>
              <a:avLst/>
              <a:gdLst>
                <a:gd name="T0" fmla="*/ 1206 w 1741"/>
                <a:gd name="T1" fmla="*/ 0 h 3173"/>
                <a:gd name="T2" fmla="*/ 1206 w 1741"/>
                <a:gd name="T3" fmla="*/ 886 h 3173"/>
                <a:gd name="T4" fmla="*/ 1143 w 1741"/>
                <a:gd name="T5" fmla="*/ 886 h 3173"/>
                <a:gd name="T6" fmla="*/ 1087 w 1741"/>
                <a:gd name="T7" fmla="*/ 890 h 3173"/>
                <a:gd name="T8" fmla="*/ 1036 w 1741"/>
                <a:gd name="T9" fmla="*/ 894 h 3173"/>
                <a:gd name="T10" fmla="*/ 992 w 1741"/>
                <a:gd name="T11" fmla="*/ 901 h 3173"/>
                <a:gd name="T12" fmla="*/ 956 w 1741"/>
                <a:gd name="T13" fmla="*/ 911 h 3173"/>
                <a:gd name="T14" fmla="*/ 922 w 1741"/>
                <a:gd name="T15" fmla="*/ 924 h 3173"/>
                <a:gd name="T16" fmla="*/ 896 w 1741"/>
                <a:gd name="T17" fmla="*/ 941 h 3173"/>
                <a:gd name="T18" fmla="*/ 873 w 1741"/>
                <a:gd name="T19" fmla="*/ 961 h 3173"/>
                <a:gd name="T20" fmla="*/ 855 w 1741"/>
                <a:gd name="T21" fmla="*/ 985 h 3173"/>
                <a:gd name="T22" fmla="*/ 838 w 1741"/>
                <a:gd name="T23" fmla="*/ 1013 h 3173"/>
                <a:gd name="T24" fmla="*/ 827 w 1741"/>
                <a:gd name="T25" fmla="*/ 1047 h 3173"/>
                <a:gd name="T26" fmla="*/ 819 w 1741"/>
                <a:gd name="T27" fmla="*/ 1086 h 3173"/>
                <a:gd name="T28" fmla="*/ 812 w 1741"/>
                <a:gd name="T29" fmla="*/ 1130 h 3173"/>
                <a:gd name="T30" fmla="*/ 809 w 1741"/>
                <a:gd name="T31" fmla="*/ 1179 h 3173"/>
                <a:gd name="T32" fmla="*/ 805 w 1741"/>
                <a:gd name="T33" fmla="*/ 1234 h 3173"/>
                <a:gd name="T34" fmla="*/ 804 w 1741"/>
                <a:gd name="T35" fmla="*/ 1297 h 3173"/>
                <a:gd name="T36" fmla="*/ 804 w 1741"/>
                <a:gd name="T37" fmla="*/ 1366 h 3173"/>
                <a:gd name="T38" fmla="*/ 804 w 1741"/>
                <a:gd name="T39" fmla="*/ 1441 h 3173"/>
                <a:gd name="T40" fmla="*/ 804 w 1741"/>
                <a:gd name="T41" fmla="*/ 1719 h 3173"/>
                <a:gd name="T42" fmla="*/ 1741 w 1741"/>
                <a:gd name="T43" fmla="*/ 1719 h 3173"/>
                <a:gd name="T44" fmla="*/ 1741 w 1741"/>
                <a:gd name="T45" fmla="*/ 3173 h 3173"/>
                <a:gd name="T46" fmla="*/ 0 w 1741"/>
                <a:gd name="T47" fmla="*/ 3173 h 3173"/>
                <a:gd name="T48" fmla="*/ 0 w 1741"/>
                <a:gd name="T49" fmla="*/ 1719 h 3173"/>
                <a:gd name="T50" fmla="*/ 1 w 1741"/>
                <a:gd name="T51" fmla="*/ 1611 h 3173"/>
                <a:gd name="T52" fmla="*/ 3 w 1741"/>
                <a:gd name="T53" fmla="*/ 1507 h 3173"/>
                <a:gd name="T54" fmla="*/ 8 w 1741"/>
                <a:gd name="T55" fmla="*/ 1404 h 3173"/>
                <a:gd name="T56" fmla="*/ 15 w 1741"/>
                <a:gd name="T57" fmla="*/ 1306 h 3173"/>
                <a:gd name="T58" fmla="*/ 24 w 1741"/>
                <a:gd name="T59" fmla="*/ 1211 h 3173"/>
                <a:gd name="T60" fmla="*/ 36 w 1741"/>
                <a:gd name="T61" fmla="*/ 1119 h 3173"/>
                <a:gd name="T62" fmla="*/ 49 w 1741"/>
                <a:gd name="T63" fmla="*/ 1030 h 3173"/>
                <a:gd name="T64" fmla="*/ 64 w 1741"/>
                <a:gd name="T65" fmla="*/ 945 h 3173"/>
                <a:gd name="T66" fmla="*/ 83 w 1741"/>
                <a:gd name="T67" fmla="*/ 864 h 3173"/>
                <a:gd name="T68" fmla="*/ 105 w 1741"/>
                <a:gd name="T69" fmla="*/ 786 h 3173"/>
                <a:gd name="T70" fmla="*/ 127 w 1741"/>
                <a:gd name="T71" fmla="*/ 711 h 3173"/>
                <a:gd name="T72" fmla="*/ 154 w 1741"/>
                <a:gd name="T73" fmla="*/ 640 h 3173"/>
                <a:gd name="T74" fmla="*/ 184 w 1741"/>
                <a:gd name="T75" fmla="*/ 572 h 3173"/>
                <a:gd name="T76" fmla="*/ 216 w 1741"/>
                <a:gd name="T77" fmla="*/ 509 h 3173"/>
                <a:gd name="T78" fmla="*/ 252 w 1741"/>
                <a:gd name="T79" fmla="*/ 448 h 3173"/>
                <a:gd name="T80" fmla="*/ 289 w 1741"/>
                <a:gd name="T81" fmla="*/ 391 h 3173"/>
                <a:gd name="T82" fmla="*/ 331 w 1741"/>
                <a:gd name="T83" fmla="*/ 339 h 3173"/>
                <a:gd name="T84" fmla="*/ 376 w 1741"/>
                <a:gd name="T85" fmla="*/ 289 h 3173"/>
                <a:gd name="T86" fmla="*/ 425 w 1741"/>
                <a:gd name="T87" fmla="*/ 244 h 3173"/>
                <a:gd name="T88" fmla="*/ 477 w 1741"/>
                <a:gd name="T89" fmla="*/ 202 h 3173"/>
                <a:gd name="T90" fmla="*/ 532 w 1741"/>
                <a:gd name="T91" fmla="*/ 164 h 3173"/>
                <a:gd name="T92" fmla="*/ 590 w 1741"/>
                <a:gd name="T93" fmla="*/ 130 h 3173"/>
                <a:gd name="T94" fmla="*/ 654 w 1741"/>
                <a:gd name="T95" fmla="*/ 100 h 3173"/>
                <a:gd name="T96" fmla="*/ 720 w 1741"/>
                <a:gd name="T97" fmla="*/ 74 h 3173"/>
                <a:gd name="T98" fmla="*/ 790 w 1741"/>
                <a:gd name="T99" fmla="*/ 51 h 3173"/>
                <a:gd name="T100" fmla="*/ 865 w 1741"/>
                <a:gd name="T101" fmla="*/ 33 h 3173"/>
                <a:gd name="T102" fmla="*/ 944 w 1741"/>
                <a:gd name="T103" fmla="*/ 18 h 3173"/>
                <a:gd name="T104" fmla="*/ 1027 w 1741"/>
                <a:gd name="T105" fmla="*/ 8 h 3173"/>
                <a:gd name="T106" fmla="*/ 1114 w 1741"/>
                <a:gd name="T107" fmla="*/ 2 h 3173"/>
                <a:gd name="T108" fmla="*/ 1206 w 1741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1" h="3173">
                  <a:moveTo>
                    <a:pt x="1206" y="0"/>
                  </a:moveTo>
                  <a:lnTo>
                    <a:pt x="1206" y="886"/>
                  </a:lnTo>
                  <a:lnTo>
                    <a:pt x="1143" y="886"/>
                  </a:lnTo>
                  <a:lnTo>
                    <a:pt x="1087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6" y="911"/>
                  </a:lnTo>
                  <a:lnTo>
                    <a:pt x="922" y="924"/>
                  </a:lnTo>
                  <a:lnTo>
                    <a:pt x="896" y="941"/>
                  </a:lnTo>
                  <a:lnTo>
                    <a:pt x="873" y="961"/>
                  </a:lnTo>
                  <a:lnTo>
                    <a:pt x="855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9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1" y="1719"/>
                  </a:lnTo>
                  <a:lnTo>
                    <a:pt x="1741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6" y="1119"/>
                  </a:lnTo>
                  <a:lnTo>
                    <a:pt x="49" y="1030"/>
                  </a:lnTo>
                  <a:lnTo>
                    <a:pt x="64" y="945"/>
                  </a:lnTo>
                  <a:lnTo>
                    <a:pt x="83" y="864"/>
                  </a:lnTo>
                  <a:lnTo>
                    <a:pt x="105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2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6" y="289"/>
                  </a:lnTo>
                  <a:lnTo>
                    <a:pt x="425" y="244"/>
                  </a:lnTo>
                  <a:lnTo>
                    <a:pt x="477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4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77862" y="3733801"/>
              <a:ext cx="920750" cy="1679575"/>
            </a:xfrm>
            <a:custGeom>
              <a:avLst/>
              <a:gdLst>
                <a:gd name="T0" fmla="*/ 1206 w 1740"/>
                <a:gd name="T1" fmla="*/ 0 h 3173"/>
                <a:gd name="T2" fmla="*/ 1206 w 1740"/>
                <a:gd name="T3" fmla="*/ 886 h 3173"/>
                <a:gd name="T4" fmla="*/ 1141 w 1740"/>
                <a:gd name="T5" fmla="*/ 886 h 3173"/>
                <a:gd name="T6" fmla="*/ 1085 w 1740"/>
                <a:gd name="T7" fmla="*/ 890 h 3173"/>
                <a:gd name="T8" fmla="*/ 1036 w 1740"/>
                <a:gd name="T9" fmla="*/ 894 h 3173"/>
                <a:gd name="T10" fmla="*/ 992 w 1740"/>
                <a:gd name="T11" fmla="*/ 901 h 3173"/>
                <a:gd name="T12" fmla="*/ 954 w 1740"/>
                <a:gd name="T13" fmla="*/ 911 h 3173"/>
                <a:gd name="T14" fmla="*/ 922 w 1740"/>
                <a:gd name="T15" fmla="*/ 924 h 3173"/>
                <a:gd name="T16" fmla="*/ 894 w 1740"/>
                <a:gd name="T17" fmla="*/ 941 h 3173"/>
                <a:gd name="T18" fmla="*/ 873 w 1740"/>
                <a:gd name="T19" fmla="*/ 961 h 3173"/>
                <a:gd name="T20" fmla="*/ 853 w 1740"/>
                <a:gd name="T21" fmla="*/ 985 h 3173"/>
                <a:gd name="T22" fmla="*/ 838 w 1740"/>
                <a:gd name="T23" fmla="*/ 1013 h 3173"/>
                <a:gd name="T24" fmla="*/ 827 w 1740"/>
                <a:gd name="T25" fmla="*/ 1047 h 3173"/>
                <a:gd name="T26" fmla="*/ 819 w 1740"/>
                <a:gd name="T27" fmla="*/ 1086 h 3173"/>
                <a:gd name="T28" fmla="*/ 812 w 1740"/>
                <a:gd name="T29" fmla="*/ 1130 h 3173"/>
                <a:gd name="T30" fmla="*/ 807 w 1740"/>
                <a:gd name="T31" fmla="*/ 1179 h 3173"/>
                <a:gd name="T32" fmla="*/ 805 w 1740"/>
                <a:gd name="T33" fmla="*/ 1234 h 3173"/>
                <a:gd name="T34" fmla="*/ 804 w 1740"/>
                <a:gd name="T35" fmla="*/ 1297 h 3173"/>
                <a:gd name="T36" fmla="*/ 804 w 1740"/>
                <a:gd name="T37" fmla="*/ 1366 h 3173"/>
                <a:gd name="T38" fmla="*/ 804 w 1740"/>
                <a:gd name="T39" fmla="*/ 1441 h 3173"/>
                <a:gd name="T40" fmla="*/ 804 w 1740"/>
                <a:gd name="T41" fmla="*/ 1719 h 3173"/>
                <a:gd name="T42" fmla="*/ 1740 w 1740"/>
                <a:gd name="T43" fmla="*/ 1719 h 3173"/>
                <a:gd name="T44" fmla="*/ 1740 w 1740"/>
                <a:gd name="T45" fmla="*/ 3173 h 3173"/>
                <a:gd name="T46" fmla="*/ 0 w 1740"/>
                <a:gd name="T47" fmla="*/ 3173 h 3173"/>
                <a:gd name="T48" fmla="*/ 0 w 1740"/>
                <a:gd name="T49" fmla="*/ 1719 h 3173"/>
                <a:gd name="T50" fmla="*/ 1 w 1740"/>
                <a:gd name="T51" fmla="*/ 1611 h 3173"/>
                <a:gd name="T52" fmla="*/ 3 w 1740"/>
                <a:gd name="T53" fmla="*/ 1507 h 3173"/>
                <a:gd name="T54" fmla="*/ 8 w 1740"/>
                <a:gd name="T55" fmla="*/ 1404 h 3173"/>
                <a:gd name="T56" fmla="*/ 15 w 1740"/>
                <a:gd name="T57" fmla="*/ 1306 h 3173"/>
                <a:gd name="T58" fmla="*/ 24 w 1740"/>
                <a:gd name="T59" fmla="*/ 1211 h 3173"/>
                <a:gd name="T60" fmla="*/ 35 w 1740"/>
                <a:gd name="T61" fmla="*/ 1119 h 3173"/>
                <a:gd name="T62" fmla="*/ 48 w 1740"/>
                <a:gd name="T63" fmla="*/ 1030 h 3173"/>
                <a:gd name="T64" fmla="*/ 64 w 1740"/>
                <a:gd name="T65" fmla="*/ 945 h 3173"/>
                <a:gd name="T66" fmla="*/ 82 w 1740"/>
                <a:gd name="T67" fmla="*/ 864 h 3173"/>
                <a:gd name="T68" fmla="*/ 104 w 1740"/>
                <a:gd name="T69" fmla="*/ 786 h 3173"/>
                <a:gd name="T70" fmla="*/ 127 w 1740"/>
                <a:gd name="T71" fmla="*/ 711 h 3173"/>
                <a:gd name="T72" fmla="*/ 154 w 1740"/>
                <a:gd name="T73" fmla="*/ 640 h 3173"/>
                <a:gd name="T74" fmla="*/ 184 w 1740"/>
                <a:gd name="T75" fmla="*/ 572 h 3173"/>
                <a:gd name="T76" fmla="*/ 216 w 1740"/>
                <a:gd name="T77" fmla="*/ 509 h 3173"/>
                <a:gd name="T78" fmla="*/ 251 w 1740"/>
                <a:gd name="T79" fmla="*/ 448 h 3173"/>
                <a:gd name="T80" fmla="*/ 289 w 1740"/>
                <a:gd name="T81" fmla="*/ 391 h 3173"/>
                <a:gd name="T82" fmla="*/ 331 w 1740"/>
                <a:gd name="T83" fmla="*/ 339 h 3173"/>
                <a:gd name="T84" fmla="*/ 375 w 1740"/>
                <a:gd name="T85" fmla="*/ 289 h 3173"/>
                <a:gd name="T86" fmla="*/ 424 w 1740"/>
                <a:gd name="T87" fmla="*/ 244 h 3173"/>
                <a:gd name="T88" fmla="*/ 476 w 1740"/>
                <a:gd name="T89" fmla="*/ 202 h 3173"/>
                <a:gd name="T90" fmla="*/ 532 w 1740"/>
                <a:gd name="T91" fmla="*/ 164 h 3173"/>
                <a:gd name="T92" fmla="*/ 590 w 1740"/>
                <a:gd name="T93" fmla="*/ 130 h 3173"/>
                <a:gd name="T94" fmla="*/ 653 w 1740"/>
                <a:gd name="T95" fmla="*/ 100 h 3173"/>
                <a:gd name="T96" fmla="*/ 720 w 1740"/>
                <a:gd name="T97" fmla="*/ 74 h 3173"/>
                <a:gd name="T98" fmla="*/ 790 w 1740"/>
                <a:gd name="T99" fmla="*/ 51 h 3173"/>
                <a:gd name="T100" fmla="*/ 865 w 1740"/>
                <a:gd name="T101" fmla="*/ 33 h 3173"/>
                <a:gd name="T102" fmla="*/ 944 w 1740"/>
                <a:gd name="T103" fmla="*/ 18 h 3173"/>
                <a:gd name="T104" fmla="*/ 1027 w 1740"/>
                <a:gd name="T105" fmla="*/ 8 h 3173"/>
                <a:gd name="T106" fmla="*/ 1114 w 1740"/>
                <a:gd name="T107" fmla="*/ 2 h 3173"/>
                <a:gd name="T108" fmla="*/ 1206 w 1740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0" h="3173">
                  <a:moveTo>
                    <a:pt x="1206" y="0"/>
                  </a:moveTo>
                  <a:lnTo>
                    <a:pt x="1206" y="886"/>
                  </a:lnTo>
                  <a:lnTo>
                    <a:pt x="1141" y="886"/>
                  </a:lnTo>
                  <a:lnTo>
                    <a:pt x="1085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4" y="911"/>
                  </a:lnTo>
                  <a:lnTo>
                    <a:pt x="922" y="924"/>
                  </a:lnTo>
                  <a:lnTo>
                    <a:pt x="894" y="941"/>
                  </a:lnTo>
                  <a:lnTo>
                    <a:pt x="873" y="961"/>
                  </a:lnTo>
                  <a:lnTo>
                    <a:pt x="853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7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0" y="1719"/>
                  </a:lnTo>
                  <a:lnTo>
                    <a:pt x="1740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5" y="1119"/>
                  </a:lnTo>
                  <a:lnTo>
                    <a:pt x="48" y="1030"/>
                  </a:lnTo>
                  <a:lnTo>
                    <a:pt x="64" y="945"/>
                  </a:lnTo>
                  <a:lnTo>
                    <a:pt x="82" y="864"/>
                  </a:lnTo>
                  <a:lnTo>
                    <a:pt x="104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1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5" y="289"/>
                  </a:lnTo>
                  <a:lnTo>
                    <a:pt x="424" y="244"/>
                  </a:lnTo>
                  <a:lnTo>
                    <a:pt x="476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3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/>
                </a:solidFill>
              </a:rPr>
              <a:t>Introduction to HANA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Architecture  of  SAP HANA </a:t>
            </a:r>
            <a:r>
              <a:rPr lang="en-US" sz="2000" dirty="0" smtClean="0">
                <a:solidFill>
                  <a:schemeClr val="bg1"/>
                </a:solidFill>
              </a:rPr>
              <a:t>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How System Design </a:t>
            </a:r>
            <a:r>
              <a:rPr lang="en-US" sz="2000" dirty="0" smtClean="0">
                <a:solidFill>
                  <a:schemeClr val="bg1"/>
                </a:solidFill>
              </a:rPr>
              <a:t>Works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to process data stored in RAM as opposed to reading it from a disk.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INNOVATIONS IN HANA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83710"/>
            <a:ext cx="3998422" cy="2641634"/>
          </a:xfrm>
          <a:prstGeom prst="rect">
            <a:avLst/>
          </a:prstGeom>
        </p:spPr>
      </p:pic>
      <p:sp>
        <p:nvSpPr>
          <p:cNvPr id="31" name="Freeform: Shape 40">
            <a:extLst>
              <a:ext uri="{FF2B5EF4-FFF2-40B4-BE49-F238E27FC236}">
                <a16:creationId xmlns="" xmlns:a16="http://schemas.microsoft.com/office/drawing/2014/main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2" name="Freeform: Shape 14">
            <a:extLst>
              <a:ext uri="{FF2B5EF4-FFF2-40B4-BE49-F238E27FC236}">
                <a16:creationId xmlns="" xmlns:a16="http://schemas.microsoft.com/office/drawing/2014/main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3" name="Freeform: Shape 16">
            <a:extLst>
              <a:ext uri="{FF2B5EF4-FFF2-40B4-BE49-F238E27FC236}">
                <a16:creationId xmlns="" xmlns:a16="http://schemas.microsoft.com/office/drawing/2014/main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34" name="Graphic 20">
            <a:extLst>
              <a:ext uri="{FF2B5EF4-FFF2-40B4-BE49-F238E27FC236}">
                <a16:creationId xmlns="" xmlns:a16="http://schemas.microsoft.com/office/drawing/2014/main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5" name="Freeform: Shape 30">
            <a:extLst>
              <a:ext uri="{FF2B5EF4-FFF2-40B4-BE49-F238E27FC236}">
                <a16:creationId xmlns="" xmlns:a16="http://schemas.microsoft.com/office/drawing/2014/main" id="{56ADA979-C8D9-4943-B045-BAC9532C76E9}"/>
              </a:ext>
            </a:extLst>
          </p:cNvPr>
          <p:cNvSpPr/>
          <p:nvPr/>
        </p:nvSpPr>
        <p:spPr>
          <a:xfrm flipH="1">
            <a:off x="1727962" y="5616308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="" xmlns:a16="http://schemas.microsoft.com/office/drawing/2014/main" id="{96FB8FF6-6704-4635-922A-843D32F201B2}"/>
              </a:ext>
            </a:extLst>
          </p:cNvPr>
          <p:cNvSpPr/>
          <p:nvPr/>
        </p:nvSpPr>
        <p:spPr>
          <a:xfrm flipH="1">
            <a:off x="1727962" y="429309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Hardware &amp; Software Innovation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BE80AF3-F62D-46E0-9648-E425F34F7249}"/>
              </a:ext>
            </a:extLst>
          </p:cNvPr>
          <p:cNvSpPr txBox="1"/>
          <p:nvPr/>
        </p:nvSpPr>
        <p:spPr>
          <a:xfrm>
            <a:off x="348343" y="862874"/>
            <a:ext cx="11512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Hardware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Drastic reduction in memory price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Ability to fabricate large memory in small chips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Multi-core CPU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Interruptible power supply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64-bit OS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Specialized hardware which even process data in upper cache of CPU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HANA installation only works on specialized hardware certified by SAP – HP, Lenovo, Dell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Software </a:t>
            </a:r>
            <a:r>
              <a:rPr lang="en-US" sz="1800" b="1" dirty="0" smtClean="0">
                <a:solidFill>
                  <a:schemeClr val="bg1"/>
                </a:solidFill>
              </a:rPr>
              <a:t>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compress data and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Row store v/s Column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use the OS level virtualization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Process data parallel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Insert-only approach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 Aggregation</a:t>
            </a:r>
          </a:p>
        </p:txBody>
      </p:sp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Row Store v/s Column Store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At a basic level,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are great for transaction processing. </a:t>
            </a:r>
            <a:r>
              <a:rPr lang="en-US" sz="1800" b="1" dirty="0">
                <a:solidFill>
                  <a:schemeClr val="bg1"/>
                </a:solidFill>
              </a:rPr>
              <a:t>Column stores</a:t>
            </a:r>
            <a:r>
              <a:rPr lang="en-US" sz="1800" dirty="0">
                <a:solidFill>
                  <a:schemeClr val="bg1"/>
                </a:solidFill>
              </a:rPr>
              <a:t> are great for highly analytical query models.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have the ability to write data very quickly, whereas a </a:t>
            </a:r>
            <a:r>
              <a:rPr lang="en-US" sz="1800" b="1" dirty="0">
                <a:solidFill>
                  <a:schemeClr val="bg1"/>
                </a:solidFill>
              </a:rPr>
              <a:t>column store</a:t>
            </a:r>
            <a:r>
              <a:rPr lang="en-US" sz="1800" dirty="0">
                <a:solidFill>
                  <a:schemeClr val="bg1"/>
                </a:solidFill>
              </a:rPr>
              <a:t> is awesome at aggregating large volumes of data for a subset of </a:t>
            </a:r>
            <a:r>
              <a:rPr lang="en-US" sz="1800" b="1" dirty="0">
                <a:solidFill>
                  <a:schemeClr val="bg1"/>
                </a:solidFill>
              </a:rPr>
              <a:t>columns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35" y="1639448"/>
            <a:ext cx="5123809" cy="514285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696" y="189484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latin typeface="Cooper Black" panose="0208090404030B020404" pitchFamily="18" charset="0"/>
              </a:rPr>
              <a:t>Timestamp – Insert Only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0419" y="6547770"/>
            <a:ext cx="2224715" cy="2035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893"/>
            <a:ext cx="6702267" cy="6876847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3553" y="893"/>
            <a:ext cx="6772099" cy="6876847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394" y="459562"/>
            <a:ext cx="8648035" cy="5938878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7" name="Freeform 16">
            <a:extLst>
              <a:ext uri="{FF2B5EF4-FFF2-40B4-BE49-F238E27FC236}">
                <a16:creationId xmlns=""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3439" y="893"/>
            <a:ext cx="1829911" cy="6876847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5427" y="893"/>
            <a:ext cx="5380225" cy="6876847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4" name="Freeform 19">
              <a:extLst>
                <a:ext uri="{FF2B5EF4-FFF2-40B4-BE49-F238E27FC236}">
                  <a16:creationId xmlns=""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5" name="Freeform 20">
              <a:extLst>
                <a:ext uri="{FF2B5EF4-FFF2-40B4-BE49-F238E27FC236}">
                  <a16:creationId xmlns=""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6" name="Freeform 21">
              <a:extLst>
                <a:ext uri="{FF2B5EF4-FFF2-40B4-BE49-F238E27FC236}">
                  <a16:creationId xmlns=""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7" name="Freeform 22">
              <a:extLst>
                <a:ext uri="{FF2B5EF4-FFF2-40B4-BE49-F238E27FC236}">
                  <a16:creationId xmlns=""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8" name="Freeform 23">
              <a:extLst>
                <a:ext uri="{FF2B5EF4-FFF2-40B4-BE49-F238E27FC236}">
                  <a16:creationId xmlns=""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9" name="Freeform 24">
              <a:extLst>
                <a:ext uri="{FF2B5EF4-FFF2-40B4-BE49-F238E27FC236}">
                  <a16:creationId xmlns=""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893"/>
            <a:ext cx="5616700" cy="6876847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=""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2" name="Line 9">
              <a:extLst>
                <a:ext uri="{FF2B5EF4-FFF2-40B4-BE49-F238E27FC236}">
                  <a16:creationId xmlns=""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3" name="Freeform 10">
              <a:extLst>
                <a:ext uri="{FF2B5EF4-FFF2-40B4-BE49-F238E27FC236}">
                  <a16:creationId xmlns=""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4" name="Freeform 11">
              <a:extLst>
                <a:ext uri="{FF2B5EF4-FFF2-40B4-BE49-F238E27FC236}">
                  <a16:creationId xmlns=""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5" name="Freeform 12">
              <a:extLst>
                <a:ext uri="{FF2B5EF4-FFF2-40B4-BE49-F238E27FC236}">
                  <a16:creationId xmlns=""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6" name="Freeform 13">
              <a:extLst>
                <a:ext uri="{FF2B5EF4-FFF2-40B4-BE49-F238E27FC236}">
                  <a16:creationId xmlns=""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7" name="Freeform 25">
              <a:extLst>
                <a:ext uri="{FF2B5EF4-FFF2-40B4-BE49-F238E27FC236}">
                  <a16:creationId xmlns=""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8" name="Freeform 26">
              <a:extLst>
                <a:ext uri="{FF2B5EF4-FFF2-40B4-BE49-F238E27FC236}">
                  <a16:creationId xmlns=""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9" name="Freeform 27">
              <a:extLst>
                <a:ext uri="{FF2B5EF4-FFF2-40B4-BE49-F238E27FC236}">
                  <a16:creationId xmlns=""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0" name="Freeform 28">
              <a:extLst>
                <a:ext uri="{FF2B5EF4-FFF2-40B4-BE49-F238E27FC236}">
                  <a16:creationId xmlns=""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1" name="Freeform 29">
              <a:extLst>
                <a:ext uri="{FF2B5EF4-FFF2-40B4-BE49-F238E27FC236}">
                  <a16:creationId xmlns=""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2" name="Freeform 30">
              <a:extLst>
                <a:ext uri="{FF2B5EF4-FFF2-40B4-BE49-F238E27FC236}">
                  <a16:creationId xmlns=""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3" name="Freeform 31">
              <a:extLst>
                <a:ext uri="{FF2B5EF4-FFF2-40B4-BE49-F238E27FC236}">
                  <a16:creationId xmlns=""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4" name="Freeform 32">
              <a:extLst>
                <a:ext uri="{FF2B5EF4-FFF2-40B4-BE49-F238E27FC236}">
                  <a16:creationId xmlns=""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5" name="Freeform 33">
              <a:extLst>
                <a:ext uri="{FF2B5EF4-FFF2-40B4-BE49-F238E27FC236}">
                  <a16:creationId xmlns=""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=""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551" y="947088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7" name="Rectangle: Rounded Corners 71">
            <a:extLst>
              <a:ext uri="{FF2B5EF4-FFF2-40B4-BE49-F238E27FC236}">
                <a16:creationId xmlns=""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551" y="2262589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8" name="Rectangle: Rounded Corners 72">
            <a:extLst>
              <a:ext uri="{FF2B5EF4-FFF2-40B4-BE49-F238E27FC236}">
                <a16:creationId xmlns=""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551" y="3578091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9" name="Rectangle: Rounded Corners 73">
            <a:extLst>
              <a:ext uri="{FF2B5EF4-FFF2-40B4-BE49-F238E27FC236}">
                <a16:creationId xmlns=""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551" y="4893592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0" name="Rectangle: Rounded Corners 75">
            <a:extLst>
              <a:ext uri="{FF2B5EF4-FFF2-40B4-BE49-F238E27FC236}">
                <a16:creationId xmlns=""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3833" y="947088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1" name="Rectangle: Rounded Corners 76">
            <a:extLst>
              <a:ext uri="{FF2B5EF4-FFF2-40B4-BE49-F238E27FC236}">
                <a16:creationId xmlns=""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3833" y="2262589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2" name="Rectangle: Rounded Corners 77">
            <a:extLst>
              <a:ext uri="{FF2B5EF4-FFF2-40B4-BE49-F238E27FC236}">
                <a16:creationId xmlns=""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3833" y="3578091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3" name="Rectangle: Rounded Corners 78">
            <a:extLst>
              <a:ext uri="{FF2B5EF4-FFF2-40B4-BE49-F238E27FC236}">
                <a16:creationId xmlns=""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3833" y="4893592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981588" y="1125345"/>
            <a:ext cx="2946062" cy="8861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702564" y="2538632"/>
            <a:ext cx="3289324" cy="6646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609" y="3814097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609" y="5156095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4016" y="1209592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4016" y="2525093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4016" y="3840594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4016" y="5156095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5063" y="1234207"/>
            <a:ext cx="2570855" cy="4430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5063" y="2402013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5063" y="3717515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355063" y="5033016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6594" y="1209591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6594" y="2525092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6594" y="3840594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6594" y="5156095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553" y="116619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</a:rPr>
              <a:t>        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6" y="38958"/>
            <a:ext cx="716512" cy="707703"/>
          </a:xfrm>
          <a:prstGeom prst="rect">
            <a:avLst/>
          </a:prstGeom>
        </p:spPr>
      </p:pic>
      <p:sp>
        <p:nvSpPr>
          <p:cNvPr id="7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250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Strategies with HANA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="" xmlns:a16="http://schemas.microsoft.com/office/drawing/2014/main" id="{C0F7E131-F95B-4737-A5CA-BCE7FF13A943}"/>
              </a:ext>
            </a:extLst>
          </p:cNvPr>
          <p:cNvSpPr/>
          <p:nvPr/>
        </p:nvSpPr>
        <p:spPr>
          <a:xfrm>
            <a:off x="682344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8B0BADD9-2995-40BB-BA3B-1A65D0695830}"/>
              </a:ext>
            </a:extLst>
          </p:cNvPr>
          <p:cNvCxnSpPr>
            <a:stCxn id="5" idx="2"/>
          </p:cNvCxnSpPr>
          <p:nvPr/>
        </p:nvCxnSpPr>
        <p:spPr>
          <a:xfrm flipH="1">
            <a:off x="1311864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31">
            <a:extLst>
              <a:ext uri="{FF2B5EF4-FFF2-40B4-BE49-F238E27FC236}">
                <a16:creationId xmlns="" xmlns:a16="http://schemas.microsoft.com/office/drawing/2014/main" id="{D3952434-6CAE-44B3-AEBB-C449B3CB7285}"/>
              </a:ext>
            </a:extLst>
          </p:cNvPr>
          <p:cNvSpPr/>
          <p:nvPr/>
        </p:nvSpPr>
        <p:spPr>
          <a:xfrm>
            <a:off x="2985927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Secondary</a:t>
            </a:r>
          </a:p>
        </p:txBody>
      </p:sp>
      <p:sp>
        <p:nvSpPr>
          <p:cNvPr id="8" name="Arrow: Right 33">
            <a:extLst>
              <a:ext uri="{FF2B5EF4-FFF2-40B4-BE49-F238E27FC236}">
                <a16:creationId xmlns="" xmlns:a16="http://schemas.microsoft.com/office/drawing/2014/main" id="{29E4EC66-1E21-4068-9B9D-5255F9405C23}"/>
              </a:ext>
            </a:extLst>
          </p:cNvPr>
          <p:cNvSpPr/>
          <p:nvPr/>
        </p:nvSpPr>
        <p:spPr>
          <a:xfrm>
            <a:off x="2370467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9" name="Connector: Elbow 35">
            <a:extLst>
              <a:ext uri="{FF2B5EF4-FFF2-40B4-BE49-F238E27FC236}">
                <a16:creationId xmlns="" xmlns:a16="http://schemas.microsoft.com/office/drawing/2014/main" id="{BF56D1F4-ACCB-4496-B8DE-EDDF80A0F858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16651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63CAABF-E871-4E31-A62B-38BD85B1D6C2}"/>
              </a:ext>
            </a:extLst>
          </p:cNvPr>
          <p:cNvSpPr/>
          <p:nvPr/>
        </p:nvSpPr>
        <p:spPr>
          <a:xfrm>
            <a:off x="3126605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119D7BC-3AF9-463A-B561-337A2B842E3F}"/>
              </a:ext>
            </a:extLst>
          </p:cNvPr>
          <p:cNvSpPr txBox="1"/>
          <p:nvPr/>
        </p:nvSpPr>
        <p:spPr>
          <a:xfrm>
            <a:off x="1086790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Side-car Scenario</a:t>
            </a:r>
          </a:p>
        </p:txBody>
      </p:sp>
      <p:sp>
        <p:nvSpPr>
          <p:cNvPr id="13" name="Rectangle: Rounded Corners 38">
            <a:extLst>
              <a:ext uri="{FF2B5EF4-FFF2-40B4-BE49-F238E27FC236}">
                <a16:creationId xmlns="" xmlns:a16="http://schemas.microsoft.com/office/drawing/2014/main" id="{8BF3B56B-F3CF-4A76-A9FB-59D5E1227C56}"/>
              </a:ext>
            </a:extLst>
          </p:cNvPr>
          <p:cNvSpPr/>
          <p:nvPr/>
        </p:nvSpPr>
        <p:spPr>
          <a:xfrm>
            <a:off x="8175832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BW 7.31&gt;</a:t>
            </a:r>
          </a:p>
        </p:txBody>
      </p:sp>
      <p:sp>
        <p:nvSpPr>
          <p:cNvPr id="14" name="Rectangle: Rounded Corners 41">
            <a:extLst>
              <a:ext uri="{FF2B5EF4-FFF2-40B4-BE49-F238E27FC236}">
                <a16:creationId xmlns="" xmlns:a16="http://schemas.microsoft.com/office/drawing/2014/main" id="{F5CEEF78-94D1-4594-99DA-F42F64AEEC8C}"/>
              </a:ext>
            </a:extLst>
          </p:cNvPr>
          <p:cNvSpPr/>
          <p:nvPr/>
        </p:nvSpPr>
        <p:spPr>
          <a:xfrm>
            <a:off x="8182182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HANA 1.0SP3</a:t>
            </a:r>
          </a:p>
        </p:txBody>
      </p:sp>
      <p:cxnSp>
        <p:nvCxnSpPr>
          <p:cNvPr id="15" name="Connector: Elbow 40">
            <a:extLst>
              <a:ext uri="{FF2B5EF4-FFF2-40B4-BE49-F238E27FC236}">
                <a16:creationId xmlns="" xmlns:a16="http://schemas.microsoft.com/office/drawing/2014/main" id="{33BD24BE-9CF6-42DF-B11E-B41B36D409E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77750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2920FAE-ADCB-4278-85EE-6EE1149C3954}"/>
              </a:ext>
            </a:extLst>
          </p:cNvPr>
          <p:cNvSpPr txBox="1"/>
          <p:nvPr/>
        </p:nvSpPr>
        <p:spPr>
          <a:xfrm>
            <a:off x="7613873" y="3732035"/>
            <a:ext cx="313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BW on </a:t>
            </a:r>
            <a:r>
              <a:rPr lang="en-US" sz="1800" dirty="0" smtClean="0">
                <a:solidFill>
                  <a:schemeClr val="bg1"/>
                </a:solidFill>
              </a:rPr>
              <a:t>HANA (Project Orange 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602F58A-2690-4445-856A-0ACEB7230810}"/>
              </a:ext>
            </a:extLst>
          </p:cNvPr>
          <p:cNvSpPr/>
          <p:nvPr/>
        </p:nvSpPr>
        <p:spPr>
          <a:xfrm>
            <a:off x="5460795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NW7.4SP2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F702FD6-C912-49E4-AAD6-A92BA726639B}"/>
              </a:ext>
            </a:extLst>
          </p:cNvPr>
          <p:cNvSpPr/>
          <p:nvPr/>
        </p:nvSpPr>
        <p:spPr>
          <a:xfrm>
            <a:off x="5342098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Any DB / HANA DB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1.0 SP6</a:t>
            </a:r>
          </a:p>
        </p:txBody>
      </p:sp>
      <p:cxnSp>
        <p:nvCxnSpPr>
          <p:cNvPr id="19" name="Connector: Elbow 46">
            <a:extLst>
              <a:ext uri="{FF2B5EF4-FFF2-40B4-BE49-F238E27FC236}">
                <a16:creationId xmlns="" xmlns:a16="http://schemas.microsoft.com/office/drawing/2014/main" id="{B1DB1489-E778-4756-AA72-59055A31C05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218815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50">
            <a:extLst>
              <a:ext uri="{FF2B5EF4-FFF2-40B4-BE49-F238E27FC236}">
                <a16:creationId xmlns="" xmlns:a16="http://schemas.microsoft.com/office/drawing/2014/main" id="{F497DC02-EE9C-41F0-93CE-9C09B72704F7}"/>
              </a:ext>
            </a:extLst>
          </p:cNvPr>
          <p:cNvSpPr/>
          <p:nvPr/>
        </p:nvSpPr>
        <p:spPr>
          <a:xfrm>
            <a:off x="8387661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33C8F25-C4DA-44DA-8644-9BDA5D5A2FFD}"/>
              </a:ext>
            </a:extLst>
          </p:cNvPr>
          <p:cNvSpPr/>
          <p:nvPr/>
        </p:nvSpPr>
        <p:spPr>
          <a:xfrm>
            <a:off x="9827485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8106D9D-FA9F-49F4-A985-BD27EA8213C7}"/>
              </a:ext>
            </a:extLst>
          </p:cNvPr>
          <p:cNvSpPr/>
          <p:nvPr/>
        </p:nvSpPr>
        <p:spPr>
          <a:xfrm>
            <a:off x="9827484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74E8E031-4FAF-4DD5-9705-A850A9F3ECA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10877272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E846303-C524-4643-A9FC-7A6A4BEC140B}"/>
              </a:ext>
            </a:extLst>
          </p:cNvPr>
          <p:cNvSpPr txBox="1"/>
          <p:nvPr/>
        </p:nvSpPr>
        <p:spPr>
          <a:xfrm>
            <a:off x="7696003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ABAP on HANA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="" xmlns:a16="http://schemas.microsoft.com/office/drawing/2014/main" id="{7876D9D1-254D-48BF-B19B-C24709ADBD49}"/>
              </a:ext>
            </a:extLst>
          </p:cNvPr>
          <p:cNvSpPr/>
          <p:nvPr/>
        </p:nvSpPr>
        <p:spPr>
          <a:xfrm>
            <a:off x="344710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Other DB</a:t>
            </a:r>
          </a:p>
        </p:txBody>
      </p:sp>
      <p:sp>
        <p:nvSpPr>
          <p:cNvPr id="2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9253</TotalTime>
  <Words>657</Words>
  <Application>Microsoft Office PowerPoint</Application>
  <PresentationFormat>Custom</PresentationFormat>
  <Paragraphs>167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Cambria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PowerPoint Presentation</vt:lpstr>
      <vt:lpstr>ANUBHAV TRANINGS  YOU WILL…. CONNECT | MIGRATE | UNDERSTAND | BUILD | DELIVER LEARN…. TOOL | TECHNOLOGY | TECHNIQUES</vt:lpstr>
      <vt:lpstr>Agenda – Day 1</vt:lpstr>
      <vt:lpstr>What is SAP HANA?</vt:lpstr>
      <vt:lpstr>Hardware &amp; Software Innovation</vt:lpstr>
      <vt:lpstr>Row Store v/s Column Store</vt:lpstr>
      <vt:lpstr>PowerPoint Presentation</vt:lpstr>
      <vt:lpstr>Strategies with HANA </vt:lpstr>
      <vt:lpstr>S/4 HANA, Suite on HANA and ABAP on HANA</vt:lpstr>
      <vt:lpstr>SAP HANA Architecture </vt:lpstr>
      <vt:lpstr>How system Design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259</cp:revision>
  <dcterms:created xsi:type="dcterms:W3CDTF">2013-09-12T13:05:01Z</dcterms:created>
  <dcterms:modified xsi:type="dcterms:W3CDTF">2021-09-07T07:21:46Z</dcterms:modified>
</cp:coreProperties>
</file>